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2843"/>
  </p:normalViewPr>
  <p:slideViewPr>
    <p:cSldViewPr snapToGrid="0" snapToObjects="1">
      <p:cViewPr varScale="1">
        <p:scale>
          <a:sx n="65" d="100"/>
          <a:sy n="65" d="100"/>
        </p:scale>
        <p:origin x="13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B249-48A8-3342-AF14-835DB06053A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0CEC-15F4-E242-99CE-0A63A37E6D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0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B249-48A8-3342-AF14-835DB06053A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0CEC-15F4-E242-99CE-0A63A37E6D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9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B249-48A8-3342-AF14-835DB06053A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0CEC-15F4-E242-99CE-0A63A37E6D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6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B249-48A8-3342-AF14-835DB06053A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0CEC-15F4-E242-99CE-0A63A37E6D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B249-48A8-3342-AF14-835DB06053A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0CEC-15F4-E242-99CE-0A63A37E6D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6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B249-48A8-3342-AF14-835DB06053A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0CEC-15F4-E242-99CE-0A63A37E6D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2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B249-48A8-3342-AF14-835DB06053A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0CEC-15F4-E242-99CE-0A63A37E6D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9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B249-48A8-3342-AF14-835DB06053A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0CEC-15F4-E242-99CE-0A63A37E6D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48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B249-48A8-3342-AF14-835DB06053A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0CEC-15F4-E242-99CE-0A63A37E6D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1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B249-48A8-3342-AF14-835DB06053A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0CEC-15F4-E242-99CE-0A63A37E6D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4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B249-48A8-3342-AF14-835DB06053A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0CEC-15F4-E242-99CE-0A63A37E6D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8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DB249-48A8-3342-AF14-835DB06053A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0CEC-15F4-E242-99CE-0A63A37E6D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6590" y="220724"/>
            <a:ext cx="8543925" cy="3651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/>
              <a:t>COVID-19 Anaesthesia Checklist</a:t>
            </a:r>
            <a:br>
              <a:rPr lang="en-US" sz="2400" b="1" dirty="0" smtClean="0"/>
            </a:br>
            <a:endParaRPr lang="en-US" sz="1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9826" y="663362"/>
            <a:ext cx="4713887" cy="348877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1600" dirty="0"/>
              <a:t>BEFORE PATIENT </a:t>
            </a:r>
            <a:r>
              <a:rPr lang="en-US" sz="1600" dirty="0" smtClean="0"/>
              <a:t>ARRIVES</a:t>
            </a:r>
            <a:endParaRPr lang="en-GB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9827" y="1423760"/>
            <a:ext cx="2353500" cy="5319940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buFont typeface="Wingdings" charset="2"/>
              <a:buChar char="q"/>
            </a:pPr>
            <a:endParaRPr lang="en-US" sz="1200" b="1" dirty="0" smtClean="0"/>
          </a:p>
          <a:p>
            <a:pPr>
              <a:buFont typeface="Wingdings" charset="2"/>
              <a:buChar char="q"/>
            </a:pPr>
            <a:r>
              <a:rPr lang="en-US" sz="4400" b="1" dirty="0" smtClean="0"/>
              <a:t>Anaesthetic Pre-op </a:t>
            </a:r>
            <a:r>
              <a:rPr lang="en-US" sz="4400" b="1" dirty="0"/>
              <a:t>A</a:t>
            </a:r>
            <a:r>
              <a:rPr lang="en-US" sz="4400" b="1" dirty="0" smtClean="0"/>
              <a:t>ssessment</a:t>
            </a:r>
          </a:p>
          <a:p>
            <a:pPr>
              <a:buFont typeface="Wingdings" charset="2"/>
              <a:buChar char="q"/>
            </a:pPr>
            <a:endParaRPr lang="en-GB" sz="4400" b="1" dirty="0"/>
          </a:p>
          <a:p>
            <a:pPr marL="0" indent="0">
              <a:buNone/>
            </a:pPr>
            <a:r>
              <a:rPr lang="en-US" sz="4400" b="1" dirty="0" smtClean="0"/>
              <a:t>Prepare Airway </a:t>
            </a:r>
            <a:r>
              <a:rPr lang="en-US" sz="4400" b="1" dirty="0"/>
              <a:t>E</a:t>
            </a:r>
            <a:r>
              <a:rPr lang="en-US" sz="4400" b="1" dirty="0" smtClean="0"/>
              <a:t>quipment</a:t>
            </a:r>
            <a:endParaRPr lang="en-GB" sz="4400" b="1" dirty="0"/>
          </a:p>
          <a:p>
            <a:pPr marL="215900" indent="-177800">
              <a:buFont typeface="Wingdings" charset="2"/>
              <a:buChar char="q"/>
              <a:tabLst>
                <a:tab pos="1955800" algn="l"/>
              </a:tabLst>
            </a:pPr>
            <a:r>
              <a:rPr lang="en-US" sz="3600" dirty="0" smtClean="0"/>
              <a:t>Check </a:t>
            </a:r>
            <a:r>
              <a:rPr lang="en-US" sz="3600" dirty="0"/>
              <a:t>Machine</a:t>
            </a:r>
            <a:endParaRPr lang="en-GB" sz="3600" dirty="0"/>
          </a:p>
          <a:p>
            <a:pPr marL="215900" indent="-177800">
              <a:buFont typeface="Wingdings" charset="2"/>
              <a:buChar char="q"/>
              <a:tabLst>
                <a:tab pos="1955800" algn="l"/>
              </a:tabLst>
            </a:pPr>
            <a:r>
              <a:rPr lang="en-US" sz="3600" dirty="0" smtClean="0"/>
              <a:t>Working Laryngoscope (VL </a:t>
            </a:r>
            <a:r>
              <a:rPr lang="en-US" sz="3600" i="1" dirty="0" smtClean="0"/>
              <a:t>if available</a:t>
            </a:r>
            <a:r>
              <a:rPr lang="en-US" sz="3600" dirty="0" smtClean="0"/>
              <a:t>)</a:t>
            </a:r>
            <a:endParaRPr lang="en-GB" sz="3600" dirty="0"/>
          </a:p>
          <a:p>
            <a:pPr marL="215900" indent="-177800">
              <a:buFont typeface="Wingdings" charset="2"/>
              <a:buChar char="q"/>
              <a:tabLst>
                <a:tab pos="1955800" algn="l"/>
              </a:tabLst>
            </a:pPr>
            <a:r>
              <a:rPr lang="en-US" sz="3600" dirty="0" smtClean="0"/>
              <a:t>ET </a:t>
            </a:r>
            <a:r>
              <a:rPr lang="en-US" sz="3600" dirty="0"/>
              <a:t>T</a:t>
            </a:r>
            <a:r>
              <a:rPr lang="en-US" sz="3600" dirty="0" smtClean="0"/>
              <a:t>ubes</a:t>
            </a:r>
            <a:r>
              <a:rPr lang="en-US" sz="3600" dirty="0"/>
              <a:t>, Syringe, </a:t>
            </a:r>
            <a:r>
              <a:rPr lang="en-US" sz="3600" dirty="0" smtClean="0"/>
              <a:t>Stylet, Tie/Tape</a:t>
            </a:r>
          </a:p>
          <a:p>
            <a:pPr marL="215900" indent="-177800">
              <a:buFont typeface="Wingdings" charset="2"/>
              <a:buChar char="q"/>
              <a:tabLst>
                <a:tab pos="1955800" algn="l"/>
              </a:tabLst>
            </a:pPr>
            <a:r>
              <a:rPr lang="en-US" sz="3600" dirty="0" smtClean="0"/>
              <a:t>Adjuncts e.g</a:t>
            </a:r>
            <a:r>
              <a:rPr lang="en-US" sz="3600" dirty="0"/>
              <a:t>. Bougie, </a:t>
            </a:r>
            <a:r>
              <a:rPr lang="en-US" sz="3600" dirty="0" smtClean="0"/>
              <a:t>LMA, Oral airway</a:t>
            </a:r>
            <a:endParaRPr lang="en-GB" sz="3600" dirty="0"/>
          </a:p>
          <a:p>
            <a:pPr marL="215900" indent="-177800">
              <a:buFont typeface="Wingdings" charset="2"/>
              <a:buChar char="q"/>
              <a:tabLst>
                <a:tab pos="1955800" algn="l"/>
              </a:tabLst>
            </a:pPr>
            <a:r>
              <a:rPr lang="en-US" sz="3600" dirty="0" smtClean="0"/>
              <a:t>Working Suction + Suction Catheter</a:t>
            </a:r>
            <a:endParaRPr lang="en-GB" sz="3600" dirty="0"/>
          </a:p>
          <a:p>
            <a:pPr marL="215900" indent="-177800">
              <a:buFont typeface="Wingdings" charset="2"/>
              <a:buChar char="q"/>
              <a:tabLst>
                <a:tab pos="1955800" algn="l"/>
              </a:tabLst>
            </a:pPr>
            <a:r>
              <a:rPr lang="en-US" sz="3600" dirty="0" smtClean="0"/>
              <a:t>Breathing </a:t>
            </a:r>
            <a:r>
              <a:rPr lang="en-US" sz="3600" dirty="0"/>
              <a:t>C</a:t>
            </a:r>
            <a:r>
              <a:rPr lang="en-US" sz="3600" dirty="0" smtClean="0"/>
              <a:t>ircuit + </a:t>
            </a:r>
            <a:r>
              <a:rPr lang="en-US" sz="3600" dirty="0"/>
              <a:t>V</a:t>
            </a:r>
            <a:r>
              <a:rPr lang="en-US" sz="3600" dirty="0" smtClean="0"/>
              <a:t>iral filter + </a:t>
            </a:r>
            <a:r>
              <a:rPr lang="en-US" sz="3600" dirty="0"/>
              <a:t>F</a:t>
            </a:r>
            <a:r>
              <a:rPr lang="en-US" sz="3600" dirty="0" smtClean="0"/>
              <a:t>acemask</a:t>
            </a:r>
            <a:endParaRPr lang="en-GB" sz="3600" dirty="0"/>
          </a:p>
          <a:p>
            <a:pPr marL="215900" indent="-177800">
              <a:buFont typeface="Wingdings" charset="2"/>
              <a:buChar char="q"/>
              <a:tabLst>
                <a:tab pos="1955800" algn="l"/>
              </a:tabLst>
            </a:pPr>
            <a:r>
              <a:rPr lang="en-US" sz="3600" dirty="0" smtClean="0"/>
              <a:t>Consider </a:t>
            </a:r>
            <a:r>
              <a:rPr lang="en-US" sz="3600" dirty="0"/>
              <a:t>T</a:t>
            </a:r>
            <a:r>
              <a:rPr lang="en-US" sz="3600" dirty="0" smtClean="0"/>
              <a:t>ube </a:t>
            </a:r>
            <a:r>
              <a:rPr lang="en-US" sz="3600" dirty="0"/>
              <a:t>C</a:t>
            </a:r>
            <a:r>
              <a:rPr lang="en-US" sz="3600" dirty="0" smtClean="0"/>
              <a:t>lamp &amp; Aerosol Barrier</a:t>
            </a:r>
          </a:p>
          <a:p>
            <a:pPr marL="215900" indent="-177800">
              <a:buFont typeface="Wingdings" charset="2"/>
              <a:buChar char="q"/>
              <a:tabLst>
                <a:tab pos="1955800" algn="l"/>
              </a:tabLst>
            </a:pPr>
            <a:endParaRPr lang="en-GB" sz="4400" dirty="0" smtClean="0"/>
          </a:p>
          <a:p>
            <a:pPr marL="0" indent="0">
              <a:buNone/>
            </a:pPr>
            <a:r>
              <a:rPr lang="en-US" sz="4400" b="1" dirty="0" smtClean="0"/>
              <a:t> Prepare Drugs </a:t>
            </a:r>
            <a:endParaRPr lang="en-GB" sz="4400" b="1" dirty="0" smtClean="0"/>
          </a:p>
          <a:p>
            <a:pPr>
              <a:buFont typeface="Wingdings" charset="2"/>
              <a:buChar char="q"/>
            </a:pPr>
            <a:r>
              <a:rPr lang="en-US" sz="3600" dirty="0" smtClean="0"/>
              <a:t>Induction </a:t>
            </a:r>
            <a:r>
              <a:rPr lang="en-US" sz="3600" dirty="0"/>
              <a:t>A</a:t>
            </a:r>
            <a:r>
              <a:rPr lang="en-US" sz="3600" dirty="0" smtClean="0"/>
              <a:t>gent </a:t>
            </a:r>
            <a:endParaRPr lang="en-GB" sz="3600" dirty="0"/>
          </a:p>
          <a:p>
            <a:pPr>
              <a:buFont typeface="Wingdings" charset="2"/>
              <a:buChar char="q"/>
            </a:pPr>
            <a:r>
              <a:rPr lang="en-US" sz="3600" dirty="0" smtClean="0"/>
              <a:t>NM </a:t>
            </a:r>
            <a:r>
              <a:rPr lang="en-US" sz="3600" dirty="0"/>
              <a:t>B</a:t>
            </a:r>
            <a:r>
              <a:rPr lang="en-US" sz="3600" dirty="0" smtClean="0"/>
              <a:t>lockade </a:t>
            </a:r>
            <a:r>
              <a:rPr lang="en-US" sz="3600" dirty="0"/>
              <a:t>(+ Reversal +/- Stimulator)</a:t>
            </a:r>
            <a:endParaRPr lang="en-GB" sz="3600" dirty="0"/>
          </a:p>
          <a:p>
            <a:pPr>
              <a:buFont typeface="Wingdings" charset="2"/>
              <a:buChar char="q"/>
            </a:pPr>
            <a:r>
              <a:rPr lang="en-US" sz="3600" dirty="0" smtClean="0"/>
              <a:t>Emergency </a:t>
            </a:r>
            <a:r>
              <a:rPr lang="en-US" sz="3600" dirty="0"/>
              <a:t>drugs e.g. Atropine, </a:t>
            </a:r>
            <a:r>
              <a:rPr lang="en-US" sz="3600" dirty="0" smtClean="0"/>
              <a:t>Adrenaline</a:t>
            </a:r>
            <a:endParaRPr lang="en-GB" sz="3600" dirty="0"/>
          </a:p>
          <a:p>
            <a:pPr>
              <a:buFont typeface="Wingdings" charset="2"/>
              <a:buChar char="q"/>
            </a:pPr>
            <a:r>
              <a:rPr lang="en-US" sz="3600" dirty="0" smtClean="0"/>
              <a:t>Analgesics </a:t>
            </a:r>
            <a:r>
              <a:rPr lang="en-US" sz="3600" dirty="0"/>
              <a:t>/ Antiemetics</a:t>
            </a:r>
            <a:endParaRPr lang="en-GB" sz="3600" dirty="0"/>
          </a:p>
          <a:p>
            <a:pPr>
              <a:buFont typeface="Wingdings" charset="2"/>
              <a:buChar char="q"/>
            </a:pPr>
            <a:r>
              <a:rPr lang="en-US" sz="3600" dirty="0" smtClean="0"/>
              <a:t>Antibiotics</a:t>
            </a:r>
            <a:endParaRPr lang="en-GB" sz="3600" dirty="0"/>
          </a:p>
          <a:p>
            <a:pPr>
              <a:buFont typeface="Wingdings" charset="2"/>
              <a:buChar char="q"/>
            </a:pPr>
            <a:r>
              <a:rPr lang="en-US" sz="3600" dirty="0" smtClean="0"/>
              <a:t>Other </a:t>
            </a:r>
            <a:r>
              <a:rPr lang="en-US" sz="3600" dirty="0"/>
              <a:t>drugs </a:t>
            </a:r>
            <a:r>
              <a:rPr lang="en-US" sz="3600" dirty="0" smtClean="0"/>
              <a:t>as </a:t>
            </a:r>
            <a:r>
              <a:rPr lang="en-US" sz="3600" dirty="0"/>
              <a:t>relevant </a:t>
            </a:r>
            <a:endParaRPr lang="en-US" sz="3600" dirty="0" smtClean="0"/>
          </a:p>
          <a:p>
            <a:pPr>
              <a:buFont typeface="Wingdings" charset="2"/>
              <a:buChar char="q"/>
            </a:pPr>
            <a:r>
              <a:rPr lang="en-US" sz="3600" dirty="0" smtClean="0"/>
              <a:t>IV </a:t>
            </a:r>
            <a:r>
              <a:rPr lang="en-US" sz="3600" dirty="0"/>
              <a:t>Cannulas, Fluids (+ Pumps), Blood </a:t>
            </a:r>
            <a:endParaRPr lang="en-US" sz="3600" dirty="0" smtClean="0"/>
          </a:p>
          <a:p>
            <a:pPr>
              <a:buFont typeface="Wingdings" charset="2"/>
              <a:buChar char="q"/>
            </a:pPr>
            <a:endParaRPr lang="en-GB" sz="3600" dirty="0"/>
          </a:p>
          <a:p>
            <a:pPr>
              <a:buFont typeface="Wingdings" charset="2"/>
              <a:buChar char="q"/>
            </a:pPr>
            <a:r>
              <a:rPr lang="en-GB" sz="4400" b="1" dirty="0" smtClean="0"/>
              <a:t>Additional Items </a:t>
            </a:r>
            <a:r>
              <a:rPr lang="en-GB" sz="4400" b="1" dirty="0"/>
              <a:t> </a:t>
            </a:r>
            <a:r>
              <a:rPr lang="en-GB" sz="4400" b="1" dirty="0" smtClean="0"/>
              <a:t>                          </a:t>
            </a:r>
            <a:r>
              <a:rPr lang="en-GB" sz="3600" dirty="0" smtClean="0"/>
              <a:t>e.g. </a:t>
            </a:r>
            <a:r>
              <a:rPr lang="en-US" sz="3600" dirty="0" smtClean="0"/>
              <a:t>Pen/</a:t>
            </a:r>
            <a:r>
              <a:rPr lang="en-GB" sz="3600" dirty="0" smtClean="0"/>
              <a:t>documents, Dedicated waste bag</a:t>
            </a:r>
            <a:endParaRPr lang="en-GB" sz="36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 flipH="1">
            <a:off x="4968553" y="663361"/>
            <a:ext cx="4680848" cy="348878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1600" dirty="0"/>
              <a:t>INSIDE THEATRE (WEAR PPE</a:t>
            </a:r>
            <a:r>
              <a:rPr lang="en-US" sz="1600" dirty="0" smtClean="0"/>
              <a:t>)</a:t>
            </a:r>
            <a:endParaRPr lang="en-GB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603266" y="1418254"/>
            <a:ext cx="2340754" cy="5325446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4400" b="1" dirty="0" smtClean="0"/>
              <a:t>Anaesthesia Team Briefing</a:t>
            </a:r>
            <a:endParaRPr lang="en-GB" sz="4400" b="1" dirty="0"/>
          </a:p>
          <a:p>
            <a:pPr>
              <a:buFont typeface="Wingdings" charset="2"/>
              <a:buChar char="q"/>
            </a:pPr>
            <a:r>
              <a:rPr lang="en-US" sz="3600" dirty="0" smtClean="0"/>
              <a:t>Confirm </a:t>
            </a:r>
            <a:r>
              <a:rPr lang="en-US" sz="3600" dirty="0"/>
              <a:t>team </a:t>
            </a:r>
            <a:r>
              <a:rPr lang="en-US" sz="3600" dirty="0" smtClean="0"/>
              <a:t>roles</a:t>
            </a:r>
            <a:endParaRPr lang="en-GB" sz="3600" dirty="0"/>
          </a:p>
          <a:p>
            <a:pPr>
              <a:buFont typeface="Wingdings" charset="2"/>
              <a:buChar char="q"/>
            </a:pPr>
            <a:r>
              <a:rPr lang="en-US" sz="3600" dirty="0" smtClean="0"/>
              <a:t>Discuss </a:t>
            </a:r>
            <a:r>
              <a:rPr lang="en-US" sz="3600" dirty="0"/>
              <a:t>&amp; </a:t>
            </a:r>
            <a:r>
              <a:rPr lang="en-US" sz="3600" dirty="0" smtClean="0"/>
              <a:t>confirm need for intubation and </a:t>
            </a:r>
            <a:r>
              <a:rPr lang="en-US" sz="3600" dirty="0"/>
              <a:t>a</a:t>
            </a:r>
            <a:r>
              <a:rPr lang="en-US" sz="3600" dirty="0" smtClean="0"/>
              <a:t>naesthetic plan </a:t>
            </a:r>
            <a:endParaRPr lang="en-GB" sz="3600" dirty="0"/>
          </a:p>
          <a:p>
            <a:pPr>
              <a:buFont typeface="Wingdings" charset="2"/>
              <a:buChar char="q"/>
            </a:pPr>
            <a:endParaRPr lang="en-GB" sz="2400" dirty="0"/>
          </a:p>
          <a:p>
            <a:pPr marL="0" indent="0">
              <a:buNone/>
            </a:pPr>
            <a:r>
              <a:rPr lang="en-US" sz="4400" b="1" dirty="0" smtClean="0"/>
              <a:t>Intubation </a:t>
            </a:r>
            <a:r>
              <a:rPr lang="en-US" sz="4400" b="1" dirty="0"/>
              <a:t>Plan</a:t>
            </a:r>
            <a:endParaRPr lang="en-GB" sz="4400" dirty="0"/>
          </a:p>
          <a:p>
            <a:pPr marL="0" indent="0">
              <a:buNone/>
            </a:pPr>
            <a:r>
              <a:rPr lang="en-US" sz="4400" dirty="0"/>
              <a:t>Plan A: </a:t>
            </a:r>
            <a:r>
              <a:rPr lang="en-US" sz="4400" dirty="0" smtClean="0"/>
              <a:t>RSI or Modified RSI</a:t>
            </a:r>
            <a:endParaRPr lang="en-GB" sz="4400" dirty="0"/>
          </a:p>
          <a:p>
            <a:pPr marL="0" indent="0">
              <a:buNone/>
            </a:pPr>
            <a:r>
              <a:rPr lang="en-US" sz="4400" dirty="0"/>
              <a:t>Plan B/C: Mask ventilation </a:t>
            </a:r>
            <a:r>
              <a:rPr lang="en-US" sz="4400" dirty="0" smtClean="0"/>
              <a:t>or </a:t>
            </a:r>
            <a:r>
              <a:rPr lang="en-US" sz="4400" dirty="0"/>
              <a:t>LMA</a:t>
            </a:r>
            <a:endParaRPr lang="en-GB" sz="4400" dirty="0"/>
          </a:p>
          <a:p>
            <a:pPr marL="0" indent="0">
              <a:buNone/>
            </a:pPr>
            <a:r>
              <a:rPr lang="en-US" sz="4400" dirty="0"/>
              <a:t> </a:t>
            </a:r>
            <a:endParaRPr lang="en-GB" sz="4400" dirty="0"/>
          </a:p>
          <a:p>
            <a:pPr marL="0" indent="0">
              <a:buNone/>
            </a:pPr>
            <a:r>
              <a:rPr lang="en-US" sz="4400" dirty="0"/>
              <a:t> </a:t>
            </a:r>
            <a:endParaRPr lang="en-GB" sz="4400" dirty="0"/>
          </a:p>
          <a:p>
            <a:pPr marL="0" indent="0">
              <a:buNone/>
            </a:pPr>
            <a:r>
              <a:rPr lang="en-US" sz="4400" dirty="0"/>
              <a:t> </a:t>
            </a:r>
            <a:endParaRPr lang="en-GB" sz="4400" dirty="0"/>
          </a:p>
          <a:p>
            <a:pPr marL="0" indent="0">
              <a:buNone/>
            </a:pPr>
            <a:r>
              <a:rPr lang="en-US" sz="4400" dirty="0"/>
              <a:t> </a:t>
            </a:r>
            <a:endParaRPr lang="en-GB" sz="4400" dirty="0"/>
          </a:p>
          <a:p>
            <a:pPr marL="0" indent="0">
              <a:buNone/>
            </a:pPr>
            <a:endParaRPr lang="en-GB" sz="4400" dirty="0" smtClean="0"/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US" sz="4400" dirty="0"/>
              <a:t>Plan D: </a:t>
            </a:r>
            <a:r>
              <a:rPr lang="en-US" sz="4400" dirty="0" smtClean="0"/>
              <a:t>Rescue - FONA</a:t>
            </a:r>
            <a:endParaRPr lang="en-GB" sz="4400" dirty="0"/>
          </a:p>
          <a:p>
            <a:pPr marL="0" indent="0">
              <a:buNone/>
            </a:pPr>
            <a:r>
              <a:rPr lang="en-US" sz="4400" dirty="0"/>
              <a:t> </a:t>
            </a:r>
            <a:endParaRPr lang="en-GB" sz="4400" dirty="0"/>
          </a:p>
          <a:p>
            <a:pPr lvl="0">
              <a:buFont typeface="Wingdings" charset="2"/>
              <a:buChar char="q"/>
            </a:pPr>
            <a:r>
              <a:rPr lang="en-US" sz="4400" b="1" dirty="0"/>
              <a:t>Team members apply </a:t>
            </a:r>
            <a:r>
              <a:rPr lang="en-US" sz="4400" b="1" dirty="0" smtClean="0"/>
              <a:t>PPE</a:t>
            </a:r>
          </a:p>
          <a:p>
            <a:pPr marL="355600" lvl="0" indent="-139700">
              <a:buFont typeface="Wingdings" charset="2"/>
              <a:buChar char="§"/>
            </a:pPr>
            <a:r>
              <a:rPr lang="en-US" sz="3600" dirty="0" smtClean="0"/>
              <a:t>Gown, Hat, Eye Protection, N95/FFP mask, gloves (anaesthesia provider double glove for airway management)</a:t>
            </a:r>
            <a:endParaRPr lang="en-GB" sz="3600" b="1" dirty="0"/>
          </a:p>
          <a:p>
            <a:pPr lvl="0">
              <a:buFont typeface="Wingdings" charset="2"/>
              <a:buChar char="q"/>
            </a:pPr>
            <a:r>
              <a:rPr lang="en-US" sz="4400" b="1" dirty="0"/>
              <a:t>Non-essential personnel </a:t>
            </a:r>
            <a:r>
              <a:rPr lang="en-US" sz="4400" b="1" dirty="0" smtClean="0"/>
              <a:t>leave</a:t>
            </a:r>
          </a:p>
          <a:p>
            <a:pPr marL="0" lvl="0" indent="0">
              <a:buNone/>
            </a:pPr>
            <a:r>
              <a:rPr lang="en-US" sz="4400" b="1" dirty="0" smtClean="0"/>
              <a:t> </a:t>
            </a:r>
            <a:endParaRPr lang="en-GB" sz="4400" b="1" dirty="0"/>
          </a:p>
          <a:p>
            <a:pPr lvl="0">
              <a:buFont typeface="Wingdings" charset="2"/>
              <a:buChar char="q"/>
            </a:pPr>
            <a:r>
              <a:rPr lang="en-US" sz="4400" b="1" dirty="0"/>
              <a:t>Patient transferred to </a:t>
            </a:r>
            <a:r>
              <a:rPr lang="en-US" sz="4400" b="1" smtClean="0"/>
              <a:t>theatre wearing </a:t>
            </a:r>
            <a:r>
              <a:rPr lang="en-US" sz="4400" b="1" dirty="0" smtClean="0"/>
              <a:t>surgical mask</a:t>
            </a:r>
            <a:endParaRPr lang="en-GB" sz="4400" b="1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4970517" y="1418254"/>
            <a:ext cx="2338460" cy="532544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charset="2"/>
              <a:buChar char="q"/>
            </a:pPr>
            <a:endParaRPr lang="en-US" sz="1200" b="1" dirty="0" smtClean="0"/>
          </a:p>
          <a:p>
            <a:pPr lvl="0">
              <a:buFont typeface="Wingdings" charset="2"/>
              <a:buChar char="q"/>
            </a:pPr>
            <a:r>
              <a:rPr lang="en-US" sz="4400" b="1" dirty="0" smtClean="0"/>
              <a:t>Essential </a:t>
            </a:r>
            <a:r>
              <a:rPr lang="en-US" sz="4400" b="1" dirty="0"/>
              <a:t>personnel </a:t>
            </a:r>
            <a:r>
              <a:rPr lang="en-GB" sz="4400" b="1" dirty="0"/>
              <a:t> </a:t>
            </a:r>
            <a:r>
              <a:rPr lang="en-GB" sz="4400" b="1" dirty="0" smtClean="0"/>
              <a:t>only</a:t>
            </a:r>
            <a:endParaRPr lang="en-GB" sz="4400" b="1" dirty="0"/>
          </a:p>
          <a:p>
            <a:pPr>
              <a:buFont typeface="Wingdings" charset="2"/>
              <a:buChar char="q"/>
            </a:pPr>
            <a:r>
              <a:rPr lang="en-US" sz="4400" b="1" dirty="0" smtClean="0"/>
              <a:t>Apply </a:t>
            </a:r>
            <a:r>
              <a:rPr lang="en-US" sz="4400" b="1" dirty="0"/>
              <a:t>patient monitoring</a:t>
            </a:r>
            <a:endParaRPr lang="en-GB" sz="4400" b="1" dirty="0"/>
          </a:p>
          <a:p>
            <a:pPr>
              <a:buFont typeface="Wingdings" charset="2"/>
              <a:buChar char="q"/>
            </a:pPr>
            <a:r>
              <a:rPr lang="en-US" sz="4400" b="1" dirty="0" smtClean="0"/>
              <a:t>Optimise </a:t>
            </a:r>
            <a:r>
              <a:rPr lang="en-US" sz="4400" b="1" dirty="0"/>
              <a:t>patient position</a:t>
            </a:r>
            <a:endParaRPr lang="en-GB" sz="4400" b="1" dirty="0"/>
          </a:p>
          <a:p>
            <a:pPr>
              <a:buFont typeface="Wingdings" charset="2"/>
              <a:buChar char="q"/>
            </a:pPr>
            <a:r>
              <a:rPr lang="en-US" sz="4400" b="1" dirty="0" smtClean="0"/>
              <a:t>Optimise </a:t>
            </a:r>
            <a:r>
              <a:rPr lang="en-US" sz="4400" b="1" dirty="0"/>
              <a:t>patient condition</a:t>
            </a:r>
            <a:endParaRPr lang="en-GB" sz="4400" b="1" dirty="0"/>
          </a:p>
          <a:p>
            <a:pPr>
              <a:buFont typeface="Wingdings" charset="2"/>
              <a:buChar char="q"/>
            </a:pPr>
            <a:r>
              <a:rPr lang="en-US" sz="4400" b="1" dirty="0" smtClean="0"/>
              <a:t>Set-up </a:t>
            </a:r>
            <a:r>
              <a:rPr lang="en-US" sz="4400" b="1" dirty="0"/>
              <a:t>any barrier </a:t>
            </a:r>
            <a:r>
              <a:rPr lang="en-US" sz="4400" b="1" dirty="0" smtClean="0"/>
              <a:t>methods</a:t>
            </a:r>
            <a:endParaRPr lang="en-GB" sz="4400" b="1" dirty="0" smtClean="0"/>
          </a:p>
          <a:p>
            <a:pPr>
              <a:buFont typeface="Wingdings" charset="2"/>
              <a:buChar char="q"/>
            </a:pPr>
            <a:r>
              <a:rPr lang="en-GB" sz="4400" b="1" dirty="0" smtClean="0"/>
              <a:t>T</a:t>
            </a:r>
            <a:r>
              <a:rPr lang="en-US" sz="4400" b="1" dirty="0" smtClean="0"/>
              <a:t>eam confirm anaesthetic plan</a:t>
            </a:r>
            <a:endParaRPr lang="en-GB" sz="4400" b="1" dirty="0" smtClean="0"/>
          </a:p>
          <a:p>
            <a:pPr>
              <a:buFont typeface="Wingdings" charset="2"/>
              <a:buChar char="q"/>
            </a:pPr>
            <a:endParaRPr lang="en-GB" sz="2400" dirty="0"/>
          </a:p>
          <a:p>
            <a:pPr>
              <a:buFont typeface="Wingdings" charset="2"/>
              <a:buChar char="q"/>
            </a:pPr>
            <a:r>
              <a:rPr lang="en-US" sz="4400" b="1" dirty="0" smtClean="0"/>
              <a:t>Pre-oxygenate &gt;3 mins, low flows</a:t>
            </a:r>
            <a:endParaRPr lang="en-GB" sz="2400" dirty="0"/>
          </a:p>
          <a:p>
            <a:pPr>
              <a:buFont typeface="Wingdings" charset="2"/>
              <a:buChar char="q"/>
            </a:pPr>
            <a:r>
              <a:rPr lang="en-US" sz="4400" b="1" dirty="0" smtClean="0"/>
              <a:t>Proceed with RSI / Modified RSI</a:t>
            </a:r>
            <a:endParaRPr lang="en-GB" sz="4400" b="1" dirty="0" smtClean="0"/>
          </a:p>
          <a:p>
            <a:pPr>
              <a:buFont typeface="Wingdings" charset="2"/>
              <a:buChar char="q"/>
            </a:pPr>
            <a:r>
              <a:rPr lang="en-US" sz="4400" b="1" dirty="0" smtClean="0"/>
              <a:t>Minimise </a:t>
            </a:r>
            <a:r>
              <a:rPr lang="en-GB" sz="4400" b="1" dirty="0" smtClean="0"/>
              <a:t>Aerosolization </a:t>
            </a:r>
          </a:p>
          <a:p>
            <a:pPr marL="355600" indent="-139700">
              <a:buFont typeface="Wingdings" charset="2"/>
              <a:buChar char="§"/>
            </a:pPr>
            <a:r>
              <a:rPr lang="en-US" sz="3400" dirty="0" smtClean="0"/>
              <a:t>Avoid BVM ventilation during apnoeic   period unless hypoxia</a:t>
            </a:r>
            <a:endParaRPr lang="en-GB" sz="3400" dirty="0" smtClean="0"/>
          </a:p>
          <a:p>
            <a:pPr marL="355600" indent="-139700">
              <a:buFont typeface="Wingdings" charset="2"/>
              <a:buChar char="§"/>
            </a:pPr>
            <a:r>
              <a:rPr lang="en-US" sz="3400" dirty="0" smtClean="0"/>
              <a:t>Inflate </a:t>
            </a:r>
            <a:r>
              <a:rPr lang="en-US" sz="3400" dirty="0"/>
              <a:t>cuff before ventilating</a:t>
            </a:r>
            <a:endParaRPr lang="en-GB" sz="3400" dirty="0"/>
          </a:p>
          <a:p>
            <a:pPr marL="355600" indent="-139700">
              <a:buFont typeface="Wingdings" charset="2"/>
              <a:buChar char="§"/>
            </a:pPr>
            <a:r>
              <a:rPr lang="en-US" sz="3400" dirty="0" smtClean="0"/>
              <a:t>Secure </a:t>
            </a:r>
            <a:r>
              <a:rPr lang="en-US" sz="3400" dirty="0"/>
              <a:t>tube &amp; all connections</a:t>
            </a:r>
            <a:endParaRPr lang="en-GB" sz="3400" dirty="0"/>
          </a:p>
          <a:p>
            <a:pPr marL="355600" indent="-139700">
              <a:buFont typeface="Wingdings" charset="2"/>
              <a:buChar char="§"/>
            </a:pPr>
            <a:r>
              <a:rPr lang="en-US" sz="3400" dirty="0" smtClean="0"/>
              <a:t>Avoid </a:t>
            </a:r>
            <a:r>
              <a:rPr lang="en-US" sz="3400" dirty="0"/>
              <a:t>unnecessary </a:t>
            </a:r>
            <a:r>
              <a:rPr lang="en-US" sz="3400" dirty="0" smtClean="0"/>
              <a:t>disconnections</a:t>
            </a:r>
          </a:p>
          <a:p>
            <a:pPr marL="355600" indent="-139700">
              <a:buFont typeface="Wingdings" charset="2"/>
              <a:buChar char="§"/>
            </a:pPr>
            <a:r>
              <a:rPr lang="en-US" sz="3400" dirty="0" smtClean="0"/>
              <a:t>Consider clamping ETT after insertion   until ventilator attached</a:t>
            </a:r>
            <a:endParaRPr lang="en-GB" sz="3400" dirty="0"/>
          </a:p>
          <a:p>
            <a:pPr marL="215900" indent="-215900">
              <a:buFont typeface="Wingdings" charset="2"/>
              <a:buChar char="q"/>
            </a:pPr>
            <a:r>
              <a:rPr lang="en-GB" sz="4400" b="1" dirty="0" smtClean="0"/>
              <a:t>Confirm ETT placement with capnography </a:t>
            </a:r>
            <a:r>
              <a:rPr lang="en-GB" sz="4400" b="1" i="1" dirty="0" smtClean="0"/>
              <a:t>(if available) </a:t>
            </a:r>
            <a:r>
              <a:rPr lang="en-GB" sz="4400" b="1" dirty="0" smtClean="0"/>
              <a:t>or resource appropriate methods</a:t>
            </a:r>
            <a:endParaRPr lang="en-GB" sz="4400" b="1" dirty="0"/>
          </a:p>
          <a:p>
            <a:pPr marL="355600" indent="-139700">
              <a:buNone/>
            </a:pPr>
            <a:endParaRPr lang="en-GB" sz="3400" dirty="0"/>
          </a:p>
          <a:p>
            <a:pPr>
              <a:buFont typeface="Wingdings" charset="2"/>
              <a:buChar char="q"/>
            </a:pPr>
            <a:r>
              <a:rPr lang="en-US" sz="4400" b="1" dirty="0" smtClean="0"/>
              <a:t>Ensure </a:t>
            </a:r>
            <a:r>
              <a:rPr lang="en-US" sz="4400" b="1" dirty="0"/>
              <a:t>patient condition stable</a:t>
            </a:r>
            <a:endParaRPr lang="en-GB" sz="4400" b="1" dirty="0"/>
          </a:p>
          <a:p>
            <a:pPr marL="0" indent="0">
              <a:buNone/>
            </a:pPr>
            <a:r>
              <a:rPr lang="en-US" sz="4400" b="1" dirty="0"/>
              <a:t> </a:t>
            </a:r>
            <a:endParaRPr lang="en-GB" sz="4400" b="1" dirty="0"/>
          </a:p>
          <a:p>
            <a:pPr>
              <a:buFont typeface="Wingdings" charset="2"/>
              <a:buChar char="q"/>
            </a:pPr>
            <a:r>
              <a:rPr lang="en-US" sz="4400" b="1" dirty="0" smtClean="0"/>
              <a:t>Proceed </a:t>
            </a:r>
            <a:r>
              <a:rPr lang="en-US" sz="4400" b="1" dirty="0"/>
              <a:t>with surgery</a:t>
            </a:r>
            <a:endParaRPr lang="en-GB" sz="4400" b="1" dirty="0"/>
          </a:p>
          <a:p>
            <a:endParaRPr lang="en-US" sz="2275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7335474" y="1418254"/>
            <a:ext cx="2313927" cy="532544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q"/>
            </a:pPr>
            <a:endParaRPr lang="en-US" sz="800" b="1" dirty="0" smtClean="0"/>
          </a:p>
          <a:p>
            <a:pPr>
              <a:buFont typeface="Wingdings" charset="2"/>
              <a:buChar char="q"/>
            </a:pPr>
            <a:r>
              <a:rPr lang="en-US" b="1" dirty="0" smtClean="0"/>
              <a:t>Ensure </a:t>
            </a:r>
            <a:r>
              <a:rPr lang="en-US" b="1" dirty="0"/>
              <a:t>patient condition stable</a:t>
            </a:r>
            <a:endParaRPr lang="en-GB" b="1" dirty="0"/>
          </a:p>
          <a:p>
            <a:pPr lvl="0">
              <a:buFont typeface="Wingdings" charset="2"/>
              <a:buChar char="q"/>
            </a:pPr>
            <a:r>
              <a:rPr lang="en-US" b="1" dirty="0"/>
              <a:t>No non-essential personnel in OR</a:t>
            </a:r>
            <a:endParaRPr lang="en-GB" b="1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en-GB" sz="2400" dirty="0"/>
          </a:p>
          <a:p>
            <a:pPr>
              <a:buFont typeface="Wingdings" charset="2"/>
              <a:buChar char="q"/>
            </a:pPr>
            <a:r>
              <a:rPr lang="en-US" b="1" dirty="0" smtClean="0"/>
              <a:t>Perform </a:t>
            </a:r>
            <a:r>
              <a:rPr lang="en-US" b="1" dirty="0"/>
              <a:t>suction </a:t>
            </a:r>
            <a:r>
              <a:rPr lang="en-US" b="1" dirty="0" smtClean="0"/>
              <a:t>prior to extubation</a:t>
            </a:r>
            <a:endParaRPr lang="en-GB" b="1" dirty="0"/>
          </a:p>
          <a:p>
            <a:pPr marL="304800" indent="-88900">
              <a:buFont typeface="Wingdings" charset="2"/>
              <a:buChar char="§"/>
            </a:pPr>
            <a:r>
              <a:rPr lang="en-US" sz="2300" dirty="0" smtClean="0"/>
              <a:t>Avoid </a:t>
            </a:r>
            <a:r>
              <a:rPr lang="en-US" sz="2300" dirty="0"/>
              <a:t>excessive or over-suctioning</a:t>
            </a:r>
            <a:endParaRPr lang="en-GB" sz="2300" dirty="0"/>
          </a:p>
          <a:p>
            <a:pPr marL="304800" indent="-88900">
              <a:buFont typeface="Wingdings" charset="2"/>
              <a:buChar char="§"/>
            </a:pPr>
            <a:r>
              <a:rPr lang="en-US" sz="2300" dirty="0" smtClean="0"/>
              <a:t>Consider </a:t>
            </a:r>
            <a:r>
              <a:rPr lang="en-US" sz="2300" dirty="0"/>
              <a:t>in-line suction </a:t>
            </a:r>
            <a:r>
              <a:rPr lang="en-US" sz="2300" i="1" dirty="0"/>
              <a:t>if available</a:t>
            </a:r>
            <a:endParaRPr lang="en-GB" sz="2300" dirty="0"/>
          </a:p>
          <a:p>
            <a:pPr marL="0" indent="0">
              <a:buNone/>
            </a:pPr>
            <a:r>
              <a:rPr lang="en-US" sz="2400" i="1" dirty="0"/>
              <a:t> </a:t>
            </a:r>
            <a:endParaRPr lang="en-GB" sz="2400" dirty="0"/>
          </a:p>
          <a:p>
            <a:pPr>
              <a:buFont typeface="Wingdings" charset="2"/>
              <a:buChar char="q"/>
            </a:pPr>
            <a:r>
              <a:rPr lang="en-US" b="1" dirty="0" smtClean="0"/>
              <a:t>Extubate </a:t>
            </a:r>
            <a:r>
              <a:rPr lang="en-US" b="1" dirty="0"/>
              <a:t>on OR table </a:t>
            </a:r>
            <a:endParaRPr lang="en-GB" b="1" dirty="0"/>
          </a:p>
          <a:p>
            <a:pPr marL="304800" indent="-88900">
              <a:buFont typeface="Wingdings" charset="2"/>
              <a:buChar char="§"/>
            </a:pPr>
            <a:r>
              <a:rPr lang="en-US" sz="2300" dirty="0" smtClean="0"/>
              <a:t>Avoid </a:t>
            </a:r>
            <a:r>
              <a:rPr lang="en-US" sz="2300" dirty="0"/>
              <a:t>unnecessary disconnections</a:t>
            </a:r>
            <a:endParaRPr lang="en-GB" sz="2300" dirty="0"/>
          </a:p>
          <a:p>
            <a:pPr marL="304800" indent="-88900">
              <a:buFont typeface="Wingdings" charset="2"/>
              <a:buChar char="§"/>
            </a:pPr>
            <a:r>
              <a:rPr lang="en-US" sz="2300" dirty="0" smtClean="0"/>
              <a:t>Keep </a:t>
            </a:r>
            <a:r>
              <a:rPr lang="en-US" sz="2300" dirty="0"/>
              <a:t>any </a:t>
            </a:r>
            <a:r>
              <a:rPr lang="en-US" sz="2300" dirty="0" smtClean="0"/>
              <a:t>aerosol barrier in </a:t>
            </a:r>
            <a:r>
              <a:rPr lang="en-US" sz="2300" dirty="0"/>
              <a:t>place </a:t>
            </a:r>
            <a:endParaRPr lang="en-GB" sz="23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en-GB" sz="2400" dirty="0"/>
          </a:p>
          <a:p>
            <a:pPr>
              <a:buFont typeface="Wingdings" charset="2"/>
              <a:buChar char="q"/>
            </a:pPr>
            <a:r>
              <a:rPr lang="en-US" b="1" dirty="0" smtClean="0"/>
              <a:t>Extubate </a:t>
            </a:r>
            <a:r>
              <a:rPr lang="en-US" b="1" dirty="0"/>
              <a:t>when </a:t>
            </a:r>
            <a:r>
              <a:rPr lang="en-US" b="1" dirty="0" smtClean="0"/>
              <a:t>indicated </a:t>
            </a:r>
            <a:endParaRPr lang="en-GB" b="1" dirty="0"/>
          </a:p>
          <a:p>
            <a:pPr marL="304800" indent="-127000">
              <a:buFont typeface="Wingdings" charset="2"/>
              <a:buChar char="§"/>
            </a:pPr>
            <a:r>
              <a:rPr lang="en-US" sz="2300" dirty="0" smtClean="0"/>
              <a:t>Minimize </a:t>
            </a:r>
            <a:r>
              <a:rPr lang="en-US" sz="2300" dirty="0"/>
              <a:t>coughing at extubation </a:t>
            </a:r>
            <a:endParaRPr lang="en-GB" sz="2300" dirty="0"/>
          </a:p>
          <a:p>
            <a:pPr marL="304800" indent="-127000">
              <a:buFont typeface="Wingdings" charset="2"/>
              <a:buChar char="§"/>
            </a:pPr>
            <a:r>
              <a:rPr lang="en-US" sz="2300" dirty="0" smtClean="0"/>
              <a:t>Apply </a:t>
            </a:r>
            <a:r>
              <a:rPr lang="en-US" sz="2300" dirty="0"/>
              <a:t>oxygen mask or facemask when </a:t>
            </a:r>
            <a:r>
              <a:rPr lang="en-US" sz="2300" dirty="0" smtClean="0"/>
              <a:t>extubated</a:t>
            </a:r>
            <a:endParaRPr lang="en-GB" sz="2300" dirty="0" smtClean="0"/>
          </a:p>
          <a:p>
            <a:pPr marL="177800" indent="0">
              <a:buNone/>
            </a:pPr>
            <a:endParaRPr lang="en-GB" sz="2400" dirty="0"/>
          </a:p>
          <a:p>
            <a:pPr>
              <a:buFont typeface="Wingdings" charset="2"/>
              <a:buChar char="q"/>
            </a:pPr>
            <a:r>
              <a:rPr lang="en-US" b="1" dirty="0" smtClean="0"/>
              <a:t>Arrange </a:t>
            </a:r>
            <a:r>
              <a:rPr lang="en-US" b="1" dirty="0"/>
              <a:t>transfer when </a:t>
            </a:r>
            <a:r>
              <a:rPr lang="en-US" b="1" dirty="0" smtClean="0"/>
              <a:t>indicated</a:t>
            </a:r>
          </a:p>
          <a:p>
            <a:pPr>
              <a:buFont typeface="Wingdings" charset="2"/>
              <a:buChar char="q"/>
            </a:pPr>
            <a:endParaRPr lang="en-GB" sz="1500" b="1" dirty="0"/>
          </a:p>
          <a:p>
            <a:pPr>
              <a:buFont typeface="Wingdings" charset="2"/>
              <a:buChar char="q"/>
            </a:pPr>
            <a:r>
              <a:rPr lang="en-US" b="1" dirty="0" smtClean="0"/>
              <a:t>No entry to OR </a:t>
            </a:r>
            <a:r>
              <a:rPr lang="en-US" b="1" dirty="0"/>
              <a:t>without PPE until </a:t>
            </a:r>
            <a:r>
              <a:rPr lang="en-US" b="1" dirty="0" smtClean="0"/>
              <a:t>designated time post-extubation (according to OR ventilation)</a:t>
            </a:r>
            <a:endParaRPr lang="en-GB" b="1" dirty="0"/>
          </a:p>
          <a:p>
            <a:pPr marL="304800" indent="-127000">
              <a:buFont typeface="Wingdings" charset="2"/>
              <a:buChar char="§"/>
            </a:pPr>
            <a:endParaRPr lang="en-GB" sz="1500" dirty="0"/>
          </a:p>
          <a:p>
            <a:pPr>
              <a:buFont typeface="Wingdings" charset="2"/>
              <a:buChar char="q"/>
            </a:pPr>
            <a:r>
              <a:rPr lang="en-US" b="1" dirty="0" smtClean="0"/>
              <a:t>Remove </a:t>
            </a:r>
            <a:r>
              <a:rPr lang="en-US" b="1" dirty="0"/>
              <a:t>PPE in designated area</a:t>
            </a:r>
            <a:r>
              <a:rPr lang="en-GB" b="1" dirty="0" smtClean="0">
                <a:effectLst/>
              </a:rPr>
              <a:t> 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9826" y="1054428"/>
            <a:ext cx="2346659" cy="33855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PREPARE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08166" y="1054428"/>
            <a:ext cx="2335547" cy="33855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PLAN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70516" y="1048922"/>
            <a:ext cx="2338461" cy="33855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INTUBATION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35473" y="1048922"/>
            <a:ext cx="2315281" cy="33855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EXTUBATION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 Box 5"/>
          <p:cNvSpPr txBox="1"/>
          <p:nvPr/>
        </p:nvSpPr>
        <p:spPr>
          <a:xfrm>
            <a:off x="3623137" y="3509329"/>
            <a:ext cx="1143635" cy="9169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900" dirty="0">
                <a:effectLst/>
                <a:latin typeface="Arial" charset="0"/>
                <a:ea typeface="Calibri" charset="0"/>
                <a:cs typeface="Times New Roman" charset="0"/>
              </a:rPr>
              <a:t>   </a:t>
            </a:r>
            <a:r>
              <a:rPr lang="en-GB" sz="900" dirty="0">
                <a:effectLst/>
                <a:latin typeface="Calibri" charset="0"/>
                <a:ea typeface="Calibri" charset="0"/>
                <a:cs typeface="Calibri" charset="0"/>
              </a:rPr>
              <a:t>Facemask</a:t>
            </a:r>
          </a:p>
          <a:p>
            <a:pPr marL="215900" marR="0" lvl="0" indent="-88900" algn="just"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GB" sz="900" dirty="0" smtClean="0">
                <a:effectLst/>
                <a:latin typeface="Calibri" charset="0"/>
                <a:ea typeface="Calibri" charset="0"/>
                <a:cs typeface="Calibri" charset="0"/>
              </a:rPr>
              <a:t>2-Person</a:t>
            </a:r>
            <a:endParaRPr lang="en-GB" sz="900" dirty="0">
              <a:effectLst/>
              <a:latin typeface="Calibri" charset="0"/>
              <a:ea typeface="Calibri" charset="0"/>
              <a:cs typeface="Calibri" charset="0"/>
            </a:endParaRPr>
          </a:p>
          <a:p>
            <a:pPr marL="215900" marR="0" lvl="0" indent="-88900" algn="just"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GB" sz="900" dirty="0" smtClean="0">
                <a:effectLst/>
                <a:latin typeface="Calibri" charset="0"/>
                <a:ea typeface="Calibri" charset="0"/>
                <a:cs typeface="Calibri" charset="0"/>
              </a:rPr>
              <a:t>2-Handed</a:t>
            </a:r>
            <a:endParaRPr lang="en-GB" sz="900" dirty="0">
              <a:effectLst/>
              <a:latin typeface="Calibri" charset="0"/>
              <a:ea typeface="Calibri" charset="0"/>
              <a:cs typeface="Calibri" charset="0"/>
            </a:endParaRPr>
          </a:p>
          <a:p>
            <a:pPr marL="215900" marR="0" lvl="0" indent="-88900" algn="just"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GB" sz="900" dirty="0">
                <a:effectLst/>
                <a:latin typeface="Calibri" charset="0"/>
                <a:ea typeface="Calibri" charset="0"/>
                <a:cs typeface="Calibri" charset="0"/>
              </a:rPr>
              <a:t>Adjuncts</a:t>
            </a:r>
          </a:p>
          <a:p>
            <a:pPr marL="215900" marR="0" lvl="0" indent="-88900" algn="just"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GB" sz="900" dirty="0">
                <a:effectLst/>
                <a:latin typeface="Calibri" charset="0"/>
                <a:ea typeface="Calibri" charset="0"/>
                <a:cs typeface="Calibri" charset="0"/>
              </a:rPr>
              <a:t>Low </a:t>
            </a:r>
            <a:r>
              <a:rPr lang="en-GB" sz="900" dirty="0" smtClean="0">
                <a:effectLst/>
                <a:latin typeface="Calibri" charset="0"/>
                <a:ea typeface="Calibri" charset="0"/>
                <a:cs typeface="Calibri" charset="0"/>
              </a:rPr>
              <a:t>Flow</a:t>
            </a:r>
            <a:endParaRPr lang="en-GB" sz="900" dirty="0">
              <a:effectLst/>
              <a:latin typeface="Calibri" charset="0"/>
              <a:ea typeface="Calibri" charset="0"/>
              <a:cs typeface="Calibri" charset="0"/>
            </a:endParaRPr>
          </a:p>
          <a:p>
            <a:pPr marL="215900" marR="0" lvl="0" indent="-88900" algn="just"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GB" sz="900" dirty="0">
                <a:effectLst/>
                <a:latin typeface="Calibri" charset="0"/>
                <a:ea typeface="Calibri" charset="0"/>
                <a:cs typeface="Calibri" charset="0"/>
              </a:rPr>
              <a:t>Low </a:t>
            </a:r>
            <a:r>
              <a:rPr lang="en-GB" sz="900" dirty="0" smtClean="0">
                <a:effectLst/>
                <a:latin typeface="Calibri" charset="0"/>
                <a:ea typeface="Calibri" charset="0"/>
                <a:cs typeface="Calibri" charset="0"/>
              </a:rPr>
              <a:t>Pressure</a:t>
            </a:r>
            <a:endParaRPr lang="en-GB" sz="9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 Box 3"/>
          <p:cNvSpPr txBox="1"/>
          <p:nvPr/>
        </p:nvSpPr>
        <p:spPr>
          <a:xfrm>
            <a:off x="2809153" y="3509329"/>
            <a:ext cx="800735" cy="5740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900" dirty="0" smtClean="0">
                <a:effectLst/>
                <a:latin typeface="Calibri" charset="0"/>
                <a:ea typeface="Calibri" charset="0"/>
                <a:cs typeface="Calibri" charset="0"/>
              </a:rPr>
              <a:t>LMA / </a:t>
            </a:r>
            <a:r>
              <a:rPr lang="en-GB" sz="900" dirty="0" smtClean="0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GB" sz="900" dirty="0" smtClean="0">
                <a:effectLst/>
                <a:latin typeface="Calibri" charset="0"/>
                <a:ea typeface="Calibri" charset="0"/>
                <a:cs typeface="Calibri" charset="0"/>
              </a:rPr>
              <a:t>upraglottic </a:t>
            </a:r>
            <a:r>
              <a:rPr lang="en-GB" sz="900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en-GB" sz="900" dirty="0" smtClean="0">
                <a:effectLst/>
                <a:latin typeface="Calibri" charset="0"/>
                <a:ea typeface="Calibri" charset="0"/>
                <a:cs typeface="Calibri" charset="0"/>
              </a:rPr>
              <a:t>irway (2</a:t>
            </a:r>
            <a:r>
              <a:rPr lang="en-GB" sz="900" baseline="30000" dirty="0" smtClean="0">
                <a:effectLst/>
                <a:latin typeface="Calibri" charset="0"/>
                <a:ea typeface="Calibri" charset="0"/>
                <a:cs typeface="Calibri" charset="0"/>
              </a:rPr>
              <a:t>nd</a:t>
            </a:r>
            <a:r>
              <a:rPr lang="en-GB" sz="900" dirty="0" smtClean="0">
                <a:effectLst/>
                <a:latin typeface="Calibri" charset="0"/>
                <a:ea typeface="Calibri" charset="0"/>
                <a:cs typeface="Calibri" charset="0"/>
              </a:rPr>
              <a:t> generation </a:t>
            </a:r>
            <a:r>
              <a:rPr lang="en-GB" sz="900" i="1" dirty="0" smtClean="0">
                <a:effectLst/>
                <a:latin typeface="Calibri" charset="0"/>
                <a:ea typeface="Calibri" charset="0"/>
                <a:cs typeface="Calibri" charset="0"/>
              </a:rPr>
              <a:t>if available</a:t>
            </a:r>
            <a:r>
              <a:rPr lang="en-GB" sz="900" dirty="0" smtClean="0">
                <a:effectLst/>
                <a:latin typeface="Calibri" charset="0"/>
                <a:ea typeface="Calibri" charset="0"/>
                <a:cs typeface="Calibri" charset="0"/>
              </a:rPr>
              <a:t>)</a:t>
            </a:r>
            <a:endParaRPr lang="en-GB" sz="12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Curved Up Arrow 18"/>
          <p:cNvSpPr/>
          <p:nvPr/>
        </p:nvSpPr>
        <p:spPr>
          <a:xfrm rot="5400000">
            <a:off x="2355157" y="3746179"/>
            <a:ext cx="1297306" cy="476581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0" name="Curved Up Arrow 19"/>
          <p:cNvSpPr/>
          <p:nvPr/>
        </p:nvSpPr>
        <p:spPr>
          <a:xfrm rot="16200000">
            <a:off x="3867344" y="3733695"/>
            <a:ext cx="1330646" cy="468209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86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256</Words>
  <Application>Microsoft Office PowerPoint</Application>
  <PresentationFormat>A4 Paper (210x297 mm)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COVID-19 Anaesthesia Checklist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Anaesthesia Checklist</dc:title>
  <dc:creator>Moore, Jolene</dc:creator>
  <cp:lastModifiedBy>wfsapartnerships@outlook.com</cp:lastModifiedBy>
  <cp:revision>21</cp:revision>
  <dcterms:created xsi:type="dcterms:W3CDTF">2020-04-25T16:31:01Z</dcterms:created>
  <dcterms:modified xsi:type="dcterms:W3CDTF">2020-05-01T07:01:38Z</dcterms:modified>
</cp:coreProperties>
</file>